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107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95BA50F-FE3F-45C3-BE79-A7A58D8BFAAD}"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1237027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5BA50F-FE3F-45C3-BE79-A7A58D8BFAAD}"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1221785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5BA50F-FE3F-45C3-BE79-A7A58D8BFAAD}"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810194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5BA50F-FE3F-45C3-BE79-A7A58D8BFAAD}"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387542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5BA50F-FE3F-45C3-BE79-A7A58D8BFAAD}" type="datetimeFigureOut">
              <a:rPr lang="en-US" smtClean="0"/>
              <a:t>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2727218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5BA50F-FE3F-45C3-BE79-A7A58D8BFAAD}"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232934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95BA50F-FE3F-45C3-BE79-A7A58D8BFAAD}" type="datetimeFigureOut">
              <a:rPr lang="en-US" smtClean="0"/>
              <a:t>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1193979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95BA50F-FE3F-45C3-BE79-A7A58D8BFAAD}" type="datetimeFigureOut">
              <a:rPr lang="en-US" smtClean="0"/>
              <a:t>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301977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5BA50F-FE3F-45C3-BE79-A7A58D8BFAAD}" type="datetimeFigureOut">
              <a:rPr lang="en-US" smtClean="0"/>
              <a:t>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380620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5BA50F-FE3F-45C3-BE79-A7A58D8BFAAD}"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63300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5BA50F-FE3F-45C3-BE79-A7A58D8BFAAD}" type="datetimeFigureOut">
              <a:rPr lang="en-US" smtClean="0"/>
              <a:t>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9B616-5E27-43D0-98F9-BD6D2C6C7CB3}" type="slidenum">
              <a:rPr lang="en-US" smtClean="0"/>
              <a:t>‹#›</a:t>
            </a:fld>
            <a:endParaRPr lang="en-US"/>
          </a:p>
        </p:txBody>
      </p:sp>
    </p:spTree>
    <p:extLst>
      <p:ext uri="{BB962C8B-B14F-4D97-AF65-F5344CB8AC3E}">
        <p14:creationId xmlns:p14="http://schemas.microsoft.com/office/powerpoint/2010/main" val="22705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5BA50F-FE3F-45C3-BE79-A7A58D8BFAAD}" type="datetimeFigureOut">
              <a:rPr lang="en-US" smtClean="0"/>
              <a:t>11/6/2016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9B616-5E27-43D0-98F9-BD6D2C6C7CB3}" type="slidenum">
              <a:rPr lang="en-US" smtClean="0"/>
              <a:t>‹#›</a:t>
            </a:fld>
            <a:endParaRPr lang="en-US"/>
          </a:p>
        </p:txBody>
      </p:sp>
    </p:spTree>
    <p:extLst>
      <p:ext uri="{BB962C8B-B14F-4D97-AF65-F5344CB8AC3E}">
        <p14:creationId xmlns:p14="http://schemas.microsoft.com/office/powerpoint/2010/main" val="66390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2974" y="459489"/>
            <a:ext cx="7304518" cy="4243598"/>
          </a:xfrm>
          <a:prstGeom prst="rect">
            <a:avLst/>
          </a:prstGeom>
        </p:spPr>
        <p:txBody>
          <a:bodyPr wrap="square">
            <a:spAutoFit/>
          </a:bodyPr>
          <a:lstStyle/>
          <a:p>
            <a:pPr algn="just" rtl="1">
              <a:lnSpc>
                <a:spcPct val="200000"/>
              </a:lnSpc>
            </a:pPr>
            <a:r>
              <a:rPr lang="en-US" sz="4388" b="1" kern="1800" dirty="0">
                <a:solidFill>
                  <a:srgbClr val="333333"/>
                </a:solidFill>
                <a:latin typeface="Times New Roman" panose="02020603050405020304" pitchFamily="18" charset="0"/>
                <a:ea typeface="Times New Roman" panose="02020603050405020304" pitchFamily="18" charset="0"/>
                <a:cs typeface="B Nazanin" panose="00000400000000000000" pitchFamily="2" charset="-78"/>
              </a:rPr>
              <a:t>	</a:t>
            </a:r>
            <a:r>
              <a:rPr lang="ar-SA" sz="3600" b="1" kern="1800" dirty="0">
                <a:solidFill>
                  <a:srgbClr val="333333"/>
                </a:solidFill>
                <a:latin typeface="Calibri Light" panose="020F0302020204030204" pitchFamily="34" charset="0"/>
                <a:ea typeface="Times New Roman" panose="02020603050405020304" pitchFamily="18" charset="0"/>
                <a:cs typeface="B Nazanin" panose="00000400000000000000" pitchFamily="2" charset="-78"/>
              </a:rPr>
              <a:t>اصول طراحی صفحات حاوی فریم </a:t>
            </a:r>
            <a:endParaRPr lang="en-US" sz="3600" b="1" kern="0" dirty="0">
              <a:solidFill>
                <a:srgbClr val="2E74B5"/>
              </a:solidFill>
              <a:latin typeface="Calibri Light" panose="020F0302020204030204" pitchFamily="34" charset="0"/>
              <a:ea typeface="Times New Roman" panose="02020603050405020304" pitchFamily="18" charset="0"/>
              <a:cs typeface="B Nazanin" panose="00000400000000000000" pitchFamily="2" charset="-78"/>
            </a:endParaRPr>
          </a:p>
          <a:p>
            <a:pPr algn="just" rtl="1">
              <a:lnSpc>
                <a:spcPct val="200000"/>
              </a:lnSpc>
            </a:pPr>
            <a:r>
              <a:rPr lang="ar-SA" sz="2275" dirty="0">
                <a:solidFill>
                  <a:srgbClr val="000000"/>
                </a:solidFill>
                <a:ea typeface="Times New Roman" panose="02020603050405020304" pitchFamily="18" charset="0"/>
                <a:cs typeface="B Nazanin" panose="00000400000000000000" pitchFamily="2" charset="-78"/>
              </a:rPr>
              <a:t>برای اینکه بتوانید از فریمها در صفحه خود استفاده کنید، ابتدا باید بدانید این فریمها چگونه کار می کنند. یک صفحه که در آن از یک فریم استفاده شده است در حقیقت به دو یا چند قسمت تقسیم شده است که هر قسمت متن</a:t>
            </a:r>
            <a:r>
              <a:rPr lang="en-US" sz="2275" dirty="0">
                <a:solidFill>
                  <a:srgbClr val="000000"/>
                </a:solidFill>
                <a:latin typeface="Tahoma" panose="020B0604030504040204" pitchFamily="34" charset="0"/>
                <a:ea typeface="Times New Roman" panose="02020603050405020304" pitchFamily="18" charset="0"/>
                <a:cs typeface="B Nazanin" panose="00000400000000000000" pitchFamily="2" charset="-78"/>
              </a:rPr>
              <a:t> html </a:t>
            </a:r>
            <a:r>
              <a:rPr lang="ar-SA" sz="2275" dirty="0">
                <a:solidFill>
                  <a:srgbClr val="000000"/>
                </a:solidFill>
                <a:latin typeface="Tahoma" panose="020B0604030504040204" pitchFamily="34" charset="0"/>
                <a:ea typeface="Times New Roman" panose="02020603050405020304" pitchFamily="18" charset="0"/>
                <a:cs typeface="B Nazanin" panose="00000400000000000000" pitchFamily="2" charset="-78"/>
              </a:rPr>
              <a:t>مربوط به خود را دارد</a:t>
            </a:r>
            <a:endParaRPr lang="en-US" sz="2275" dirty="0">
              <a:cs typeface="B Nazanin" panose="00000400000000000000" pitchFamily="2" charset="-78"/>
            </a:endParaRPr>
          </a:p>
        </p:txBody>
      </p:sp>
    </p:spTree>
    <p:extLst>
      <p:ext uri="{BB962C8B-B14F-4D97-AF65-F5344CB8AC3E}">
        <p14:creationId xmlns:p14="http://schemas.microsoft.com/office/powerpoint/2010/main" val="241805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3392" y="1051146"/>
            <a:ext cx="4953000" cy="2743636"/>
          </a:xfrm>
          <a:prstGeom prst="rect">
            <a:avLst/>
          </a:prstGeom>
        </p:spPr>
        <p:txBody>
          <a:bodyPr>
            <a:spAutoFit/>
          </a:bodyPr>
          <a:lstStyle/>
          <a:p>
            <a:pPr rtl="1">
              <a:lnSpc>
                <a:spcPct val="107000"/>
              </a:lnSpc>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r>
              <a:rPr lang="ar-SA" dirty="0">
                <a:solidFill>
                  <a:srgbClr val="000000"/>
                </a:solidFill>
                <a:latin typeface="Calibri" panose="020F0502020204030204" pitchFamily="34" charset="0"/>
                <a:ea typeface="Times New Roman" panose="02020603050405020304" pitchFamily="18" charset="0"/>
                <a:cs typeface="Tahoma" panose="020B0604030504040204" pitchFamily="34" charset="0"/>
              </a:rPr>
              <a:t>نمایش یک فریم ساده</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 cols="50%,50%"&gt;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="page1.htm"&gt;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="page2.htm"&gt;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8401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5953" y="913002"/>
            <a:ext cx="7792874" cy="421654"/>
          </a:xfrm>
          <a:prstGeom prst="rect">
            <a:avLst/>
          </a:prstGeom>
        </p:spPr>
        <p:txBody>
          <a:bodyPr wrap="square">
            <a:spAutoFit/>
          </a:bodyPr>
          <a:lstStyle/>
          <a:p>
            <a:pPr algn="r" rtl="1">
              <a:lnSpc>
                <a:spcPct val="107000"/>
              </a:lnSpc>
              <a:spcAft>
                <a:spcPts val="650"/>
              </a:spcAft>
            </a:pPr>
            <a:r>
              <a:rPr lang="en-US" sz="20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a:t>
            </a:r>
            <a:r>
              <a:rPr lang="ar-SA" sz="20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این تگ به مرورگر می گوید که به جای یک صفحه معمولی منتظر یک دسته فر</a:t>
            </a:r>
            <a:r>
              <a:rPr lang="fa-IR" sz="20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ی</a:t>
            </a:r>
            <a:r>
              <a:rPr lang="ar-SA" sz="20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م باشد</a:t>
            </a:r>
            <a:r>
              <a:rPr lang="en-US" sz="20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a:t>
            </a:r>
            <a:endParaRPr lang="en-US" sz="3200" dirty="0">
              <a:latin typeface="Calibri" panose="020F0502020204030204" pitchFamily="34" charset="0"/>
              <a:ea typeface="Calibri" panose="020F0502020204030204" pitchFamily="34" charset="0"/>
              <a:cs typeface="B Nazanin" panose="00000400000000000000" pitchFamily="2" charset="-78"/>
            </a:endParaRPr>
          </a:p>
        </p:txBody>
      </p:sp>
      <p:sp>
        <p:nvSpPr>
          <p:cNvPr id="6" name="Rectangle 5"/>
          <p:cNvSpPr/>
          <p:nvPr/>
        </p:nvSpPr>
        <p:spPr>
          <a:xfrm>
            <a:off x="685087" y="1937033"/>
            <a:ext cx="8605260" cy="1592744"/>
          </a:xfrm>
          <a:prstGeom prst="rect">
            <a:avLst/>
          </a:prstGeom>
        </p:spPr>
        <p:txBody>
          <a:bodyPr wrap="square">
            <a:spAutoFit/>
          </a:bodyPr>
          <a:lstStyle/>
          <a:p>
            <a:pPr algn="just" rtl="1"/>
            <a:r>
              <a:rPr lang="ar-SA"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این فرمان به مرورگر می گوید که صفحه را به دو قسمت عمودی تقسیم کند و پهنای هر کدام از این قسمتها نیمی از پهنای پنجره باشد. شما می توانید این نسبت را تغییر دهید یا به جای درصد از مقیاس پیکسل استفاده کنید. اما اگر می خواهید از مقیاس درصد استفاده کنید فراموش نکنید که از نشانه درصد یعنی % بعد از هر عدد استفاده کنید. اگر فقط برای یکی از اعداد علامت درصد استفاده کنید مرورگر عدد دیگر را در مقیاس پیکسل فرض می</a:t>
            </a:r>
            <a:r>
              <a:rPr lang="fa-IR"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کند</a:t>
            </a:r>
            <a:r>
              <a:rPr lang="ar-SA"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a:t>
            </a:r>
            <a:endPar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endParaRPr>
          </a:p>
        </p:txBody>
      </p:sp>
      <p:sp>
        <p:nvSpPr>
          <p:cNvPr id="7" name="Rectangle 6"/>
          <p:cNvSpPr/>
          <p:nvPr/>
        </p:nvSpPr>
        <p:spPr>
          <a:xfrm>
            <a:off x="754521" y="994562"/>
            <a:ext cx="1393330" cy="317459"/>
          </a:xfrm>
          <a:prstGeom prst="rect">
            <a:avLst/>
          </a:prstGeom>
        </p:spPr>
        <p:txBody>
          <a:bodyPr wrap="none">
            <a:spAutoFit/>
          </a:bodyPr>
          <a:lstStyle/>
          <a:p>
            <a:r>
              <a:rPr lang="en-US" sz="1463" b="1" dirty="0">
                <a:solidFill>
                  <a:schemeClr val="accent1">
                    <a:lumMod val="50000"/>
                  </a:schemeClr>
                </a:solidFill>
                <a:latin typeface="Tahoma" panose="020B0604030504040204" pitchFamily="34" charset="0"/>
                <a:ea typeface="Times New Roman" panose="02020603050405020304" pitchFamily="18" charset="0"/>
                <a:cs typeface="Arial" panose="020B0604020202020204" pitchFamily="34" charset="0"/>
              </a:rPr>
              <a:t>&lt;frameset&gt;</a:t>
            </a:r>
            <a:r>
              <a:rPr lang="en-US" sz="1463" dirty="0">
                <a:solidFill>
                  <a:schemeClr val="accent1">
                    <a:lumMod val="50000"/>
                  </a:schemeClr>
                </a:solidFill>
                <a:latin typeface="Tahoma" panose="020B0604030504040204" pitchFamily="34" charset="0"/>
                <a:ea typeface="Times New Roman" panose="02020603050405020304" pitchFamily="18" charset="0"/>
                <a:cs typeface="Arial" panose="020B0604020202020204" pitchFamily="34" charset="0"/>
              </a:rPr>
              <a:t> </a:t>
            </a:r>
            <a:endParaRPr lang="en-US" sz="1463" dirty="0">
              <a:solidFill>
                <a:schemeClr val="accent1">
                  <a:lumMod val="50000"/>
                </a:schemeClr>
              </a:solidFill>
            </a:endParaRPr>
          </a:p>
        </p:txBody>
      </p:sp>
      <p:sp>
        <p:nvSpPr>
          <p:cNvPr id="8" name="Rectangle 7"/>
          <p:cNvSpPr/>
          <p:nvPr/>
        </p:nvSpPr>
        <p:spPr>
          <a:xfrm>
            <a:off x="685086" y="1636951"/>
            <a:ext cx="1936749" cy="317459"/>
          </a:xfrm>
          <a:prstGeom prst="rect">
            <a:avLst/>
          </a:prstGeom>
        </p:spPr>
        <p:txBody>
          <a:bodyPr wrap="none">
            <a:spAutoFit/>
          </a:bodyPr>
          <a:lstStyle/>
          <a:p>
            <a:r>
              <a:rPr lang="en-US" sz="1463" b="1" dirty="0">
                <a:solidFill>
                  <a:schemeClr val="accent1">
                    <a:lumMod val="50000"/>
                  </a:schemeClr>
                </a:solidFill>
                <a:latin typeface="Tahoma" panose="020B0604030504040204" pitchFamily="34" charset="0"/>
                <a:ea typeface="Times New Roman" panose="02020603050405020304" pitchFamily="18" charset="0"/>
              </a:rPr>
              <a:t>cols="50%,50%”</a:t>
            </a:r>
            <a:r>
              <a:rPr lang="en-US" sz="1463" dirty="0">
                <a:solidFill>
                  <a:schemeClr val="accent1">
                    <a:lumMod val="50000"/>
                  </a:schemeClr>
                </a:solidFill>
                <a:latin typeface="Tahoma" panose="020B0604030504040204" pitchFamily="34" charset="0"/>
                <a:ea typeface="Times New Roman" panose="02020603050405020304" pitchFamily="18" charset="0"/>
              </a:rPr>
              <a:t> </a:t>
            </a:r>
            <a:endParaRPr lang="en-US" sz="1463" dirty="0">
              <a:solidFill>
                <a:schemeClr val="accent1">
                  <a:lumMod val="50000"/>
                </a:schemeClr>
              </a:solidFill>
            </a:endParaRPr>
          </a:p>
        </p:txBody>
      </p:sp>
      <p:sp>
        <p:nvSpPr>
          <p:cNvPr id="9" name="Rectangle 8"/>
          <p:cNvSpPr/>
          <p:nvPr/>
        </p:nvSpPr>
        <p:spPr>
          <a:xfrm>
            <a:off x="622597" y="3812547"/>
            <a:ext cx="8653863" cy="392415"/>
          </a:xfrm>
          <a:prstGeom prst="rect">
            <a:avLst/>
          </a:prstGeom>
        </p:spPr>
        <p:txBody>
          <a:bodyPr wrap="square">
            <a:spAutoFit/>
          </a:bodyPr>
          <a:lstStyle/>
          <a:p>
            <a:pPr algn="just" rtl="1"/>
            <a:r>
              <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a:t>
            </a:r>
            <a:r>
              <a:rPr lang="ar-SA"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این فرمان آدرس صفحه</a:t>
            </a:r>
            <a:r>
              <a:rPr lang="fa-IR"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ی</a:t>
            </a:r>
            <a:r>
              <a:rPr lang="ar-SA"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اولین فریم از سمت چپ را برای مرورگر مشخص می کند</a:t>
            </a:r>
            <a:r>
              <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p:txBody>
      </p:sp>
      <p:sp>
        <p:nvSpPr>
          <p:cNvPr id="10" name="Rectangle 9"/>
          <p:cNvSpPr/>
          <p:nvPr/>
        </p:nvSpPr>
        <p:spPr>
          <a:xfrm>
            <a:off x="622597" y="3512465"/>
            <a:ext cx="2951449" cy="317459"/>
          </a:xfrm>
          <a:prstGeom prst="rect">
            <a:avLst/>
          </a:prstGeom>
        </p:spPr>
        <p:txBody>
          <a:bodyPr wrap="none">
            <a:spAutoFit/>
          </a:bodyPr>
          <a:lstStyle/>
          <a:p>
            <a:r>
              <a:rPr lang="en-US" sz="1463" b="1" dirty="0">
                <a:solidFill>
                  <a:schemeClr val="accent1">
                    <a:lumMod val="50000"/>
                  </a:schemeClr>
                </a:solidFill>
                <a:latin typeface="Tahoma" panose="020B0604030504040204" pitchFamily="34" charset="0"/>
                <a:ea typeface="Times New Roman" panose="02020603050405020304" pitchFamily="18" charset="0"/>
              </a:rPr>
              <a:t>&lt;frame </a:t>
            </a:r>
            <a:r>
              <a:rPr lang="en-US" sz="1463" b="1" dirty="0" err="1">
                <a:solidFill>
                  <a:schemeClr val="accent1">
                    <a:lumMod val="50000"/>
                  </a:schemeClr>
                </a:solidFill>
                <a:latin typeface="Tahoma" panose="020B0604030504040204" pitchFamily="34" charset="0"/>
                <a:ea typeface="Times New Roman" panose="02020603050405020304" pitchFamily="18" charset="0"/>
              </a:rPr>
              <a:t>src</a:t>
            </a:r>
            <a:r>
              <a:rPr lang="en-US" sz="1463" b="1" dirty="0">
                <a:solidFill>
                  <a:schemeClr val="accent1">
                    <a:lumMod val="50000"/>
                  </a:schemeClr>
                </a:solidFill>
                <a:latin typeface="Tahoma" panose="020B0604030504040204" pitchFamily="34" charset="0"/>
                <a:ea typeface="Times New Roman" panose="02020603050405020304" pitchFamily="18" charset="0"/>
              </a:rPr>
              <a:t>="frame_1.htm”&gt;</a:t>
            </a:r>
          </a:p>
        </p:txBody>
      </p:sp>
      <p:sp>
        <p:nvSpPr>
          <p:cNvPr id="11" name="Rectangle 10"/>
          <p:cNvSpPr/>
          <p:nvPr/>
        </p:nvSpPr>
        <p:spPr>
          <a:xfrm>
            <a:off x="685086" y="4487732"/>
            <a:ext cx="8591373" cy="692497"/>
          </a:xfrm>
          <a:prstGeom prst="rect">
            <a:avLst/>
          </a:prstGeom>
        </p:spPr>
        <p:txBody>
          <a:bodyPr wrap="square">
            <a:spAutoFit/>
          </a:bodyPr>
          <a:lstStyle/>
          <a:p>
            <a:pPr algn="just" rtl="1"/>
            <a:r>
              <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a:r>
            <a:br>
              <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br>
            <a:r>
              <a:rPr lang="ar-SA"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این فرمان آدرس صفحه بعدی را برای فریم بعدی از سمت چپ مشخص می کند</a:t>
            </a:r>
            <a:endParaRPr lang="en-US" sz="1950" dirty="0">
              <a:solidFill>
                <a:srgbClr val="000000"/>
              </a:solidFill>
              <a:latin typeface="Calibri" panose="020F0502020204030204" pitchFamily="34" charset="0"/>
              <a:ea typeface="Times New Roman" panose="02020603050405020304" pitchFamily="18" charset="0"/>
              <a:cs typeface="B Nazanin" panose="00000400000000000000" pitchFamily="2" charset="-78"/>
            </a:endParaRPr>
          </a:p>
        </p:txBody>
      </p:sp>
      <p:sp>
        <p:nvSpPr>
          <p:cNvPr id="12" name="Rectangle 11"/>
          <p:cNvSpPr/>
          <p:nvPr/>
        </p:nvSpPr>
        <p:spPr>
          <a:xfrm>
            <a:off x="616592" y="4450221"/>
            <a:ext cx="2747868" cy="317459"/>
          </a:xfrm>
          <a:prstGeom prst="rect">
            <a:avLst/>
          </a:prstGeom>
        </p:spPr>
        <p:txBody>
          <a:bodyPr wrap="none">
            <a:spAutoFit/>
          </a:bodyPr>
          <a:lstStyle/>
          <a:p>
            <a:r>
              <a:rPr lang="en-US" sz="1463" b="1" dirty="0">
                <a:solidFill>
                  <a:schemeClr val="accent1">
                    <a:lumMod val="50000"/>
                  </a:schemeClr>
                </a:solidFill>
                <a:latin typeface="Tahoma" panose="020B0604030504040204" pitchFamily="34" charset="0"/>
                <a:ea typeface="Times New Roman" panose="02020603050405020304" pitchFamily="18" charset="0"/>
              </a:rPr>
              <a:t>&lt;frame </a:t>
            </a:r>
            <a:r>
              <a:rPr lang="en-US" sz="1463" b="1" dirty="0" err="1">
                <a:solidFill>
                  <a:schemeClr val="accent1">
                    <a:lumMod val="50000"/>
                  </a:schemeClr>
                </a:solidFill>
                <a:latin typeface="Tahoma" panose="020B0604030504040204" pitchFamily="34" charset="0"/>
                <a:ea typeface="Times New Roman" panose="02020603050405020304" pitchFamily="18" charset="0"/>
              </a:rPr>
              <a:t>src</a:t>
            </a:r>
            <a:r>
              <a:rPr lang="en-US" sz="1463" b="1" dirty="0">
                <a:solidFill>
                  <a:schemeClr val="accent1">
                    <a:lumMod val="50000"/>
                  </a:schemeClr>
                </a:solidFill>
                <a:latin typeface="Tahoma" panose="020B0604030504040204" pitchFamily="34" charset="0"/>
                <a:ea typeface="Times New Roman" panose="02020603050405020304" pitchFamily="18" charset="0"/>
              </a:rPr>
              <a:t>="test2.htm”&gt;  </a:t>
            </a:r>
          </a:p>
        </p:txBody>
      </p:sp>
    </p:spTree>
    <p:extLst>
      <p:ext uri="{BB962C8B-B14F-4D97-AF65-F5344CB8AC3E}">
        <p14:creationId xmlns:p14="http://schemas.microsoft.com/office/powerpoint/2010/main" val="864418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7367" y="998224"/>
            <a:ext cx="8401584" cy="461665"/>
          </a:xfrm>
          <a:prstGeom prst="rect">
            <a:avLst/>
          </a:prstGeom>
        </p:spPr>
        <p:txBody>
          <a:bodyPr wrap="square">
            <a:spAutoFit/>
          </a:bodyPr>
          <a:lstStyle/>
          <a:p>
            <a:pPr algn="just" rtl="1"/>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حالا فرض کنید ما به سه فریم نیاز داشته باشیم. می توانیم به صورت زیر عمل کنیم</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p:txBody>
      </p:sp>
      <p:sp>
        <p:nvSpPr>
          <p:cNvPr id="5" name="Rectangle 4"/>
          <p:cNvSpPr/>
          <p:nvPr/>
        </p:nvSpPr>
        <p:spPr>
          <a:xfrm>
            <a:off x="636484" y="1736156"/>
            <a:ext cx="4953000" cy="3219536"/>
          </a:xfrm>
          <a:prstGeom prst="rect">
            <a:avLst/>
          </a:prstGeom>
        </p:spPr>
        <p:txBody>
          <a:bodyPr>
            <a:spAutoFit/>
          </a:bodyPr>
          <a:lstStyle/>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endParaRPr lang="en-US" sz="2800" dirty="0">
              <a:latin typeface="Calibri" panose="020F0502020204030204" pitchFamily="34" charset="0"/>
              <a:ea typeface="Calibri" panose="020F0502020204030204" pitchFamily="34" charset="0"/>
              <a:cs typeface="Arial" panose="020B0604020202020204" pitchFamily="34" charset="0"/>
            </a:endParaRPr>
          </a:p>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r>
              <a:rPr lang="ar-SA" dirty="0">
                <a:solidFill>
                  <a:srgbClr val="000000"/>
                </a:solidFill>
                <a:latin typeface="Calibri" panose="020F0502020204030204" pitchFamily="34" charset="0"/>
                <a:ea typeface="Times New Roman" panose="02020603050405020304" pitchFamily="18" charset="0"/>
                <a:cs typeface="Tahoma" panose="020B0604030504040204" pitchFamily="34" charset="0"/>
              </a:rPr>
              <a:t>نمایش سه فریم در یک صفحه </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 cols="33%,33%,33%"&gt;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="page1.htm"&gt;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="page2.htm"&gt;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="page3.htm"&gt;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&lt;/frameset&gt;</a:t>
            </a:r>
            <a:endParaRPr lang="en-US" sz="2800" dirty="0">
              <a:latin typeface="Calibri" panose="020F0502020204030204" pitchFamily="34" charset="0"/>
              <a:ea typeface="Calibri" panose="020F0502020204030204" pitchFamily="34" charset="0"/>
              <a:cs typeface="Arial" panose="020B0604020202020204" pitchFamily="34" charset="0"/>
            </a:endParaRPr>
          </a:p>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550670" y="4955692"/>
            <a:ext cx="8908456" cy="830997"/>
          </a:xfrm>
          <a:prstGeom prst="rect">
            <a:avLst/>
          </a:prstGeom>
        </p:spPr>
        <p:txBody>
          <a:bodyPr wrap="square">
            <a:spAutoFit/>
          </a:bodyPr>
          <a:lstStyle/>
          <a:p>
            <a:pPr algn="just" rtl="1"/>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با این کد می توانیم سه فریم در یک صفحه داشته باشیم که هر کدام از آنها 33 درصد پهنای صفحه را در بر می گیرند. یک درصد باقیمانده را هم مرورگر تخصیص می دهد</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p:txBody>
      </p:sp>
    </p:spTree>
    <p:extLst>
      <p:ext uri="{BB962C8B-B14F-4D97-AF65-F5344CB8AC3E}">
        <p14:creationId xmlns:p14="http://schemas.microsoft.com/office/powerpoint/2010/main" val="425884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833" y="965715"/>
            <a:ext cx="8991778" cy="1200329"/>
          </a:xfrm>
          <a:prstGeom prst="rect">
            <a:avLst/>
          </a:prstGeom>
        </p:spPr>
        <p:txBody>
          <a:bodyPr wrap="square">
            <a:spAutoFit/>
          </a:bodyPr>
          <a:lstStyle/>
          <a:p>
            <a:pPr algn="just" rtl="1"/>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فرض کنید می خواهیم فریمها را به صورت عمودی و زیر یکدیگر در صفحه قرار دهیم. در این صورت باید به جای شناسه</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cols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در تگ</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frameset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از شناسه</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rows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استفاده کنیم</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a:p>
            <a:pPr algn="just" rtl="1"/>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به کد زیر توجه کنید</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p:txBody>
      </p:sp>
      <p:sp>
        <p:nvSpPr>
          <p:cNvPr id="5" name="Rectangle 4"/>
          <p:cNvSpPr/>
          <p:nvPr/>
        </p:nvSpPr>
        <p:spPr>
          <a:xfrm>
            <a:off x="490670" y="2107625"/>
            <a:ext cx="4953000" cy="3801618"/>
          </a:xfrm>
          <a:prstGeom prst="rect">
            <a:avLst/>
          </a:prstGeom>
        </p:spPr>
        <p:txBody>
          <a:bodyPr>
            <a:spAutoFit/>
          </a:bodyPr>
          <a:lstStyle/>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p>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r>
              <a:rPr lang="ar-SA" dirty="0">
                <a:solidFill>
                  <a:srgbClr val="000000"/>
                </a:solidFill>
                <a:latin typeface="Tahoma" panose="020B0604030504040204" pitchFamily="34" charset="0"/>
                <a:ea typeface="Times New Roman" panose="02020603050405020304" pitchFamily="18" charset="0"/>
                <a:cs typeface="Arial" panose="020B0604020202020204" pitchFamily="34" charset="0"/>
              </a:rPr>
              <a:t>نمایش فریمها به صورت افقی و عمودی</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&lt;title&gt;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&lt;/head&gt;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 cols="50%,50%"&gt;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="page1.htm"&gt;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 &lt;frameset rows="50%,50%"&gt;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="page2.htm"&gt;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 </a:t>
            </a:r>
            <a:r>
              <a:rPr lang="en-US" dirty="0" err="1">
                <a:solidFill>
                  <a:srgbClr val="000000"/>
                </a:solidFill>
                <a:latin typeface="Tahoma" panose="020B0604030504040204" pitchFamily="34" charset="0"/>
                <a:ea typeface="Times New Roman" panose="02020603050405020304" pitchFamily="18" charset="0"/>
                <a:cs typeface="Arial" panose="020B0604020202020204" pitchFamily="34" charset="0"/>
              </a:rPr>
              <a:t>src</a:t>
            </a: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="page3.htm"&gt;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&lt;/frameset&gt;</a:t>
            </a:r>
            <a:b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b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&lt;/frameset&gt;</a:t>
            </a:r>
          </a:p>
          <a:p>
            <a:pPr rtl="1">
              <a:lnSpc>
                <a:spcPct val="107000"/>
              </a:lnSpc>
              <a:spcAft>
                <a:spcPts val="650"/>
              </a:spcAft>
            </a:pPr>
            <a:r>
              <a:rPr lang="en-US" dirty="0">
                <a:solidFill>
                  <a:srgbClr val="000000"/>
                </a:solidFill>
                <a:latin typeface="Tahoma" panose="020B0604030504040204" pitchFamily="34" charset="0"/>
                <a:ea typeface="Times New Roman" panose="02020603050405020304" pitchFamily="18" charset="0"/>
                <a:cs typeface="Arial" panose="020B0604020202020204" pitchFamily="34" charset="0"/>
              </a:rPr>
              <a:t>&lt;/html&gt;</a:t>
            </a:r>
          </a:p>
        </p:txBody>
      </p:sp>
    </p:spTree>
    <p:extLst>
      <p:ext uri="{BB962C8B-B14F-4D97-AF65-F5344CB8AC3E}">
        <p14:creationId xmlns:p14="http://schemas.microsoft.com/office/powerpoint/2010/main" val="1037862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8245" y="349283"/>
            <a:ext cx="9522686" cy="4882106"/>
          </a:xfrm>
          <a:prstGeom prst="rect">
            <a:avLst/>
          </a:prstGeom>
        </p:spPr>
        <p:txBody>
          <a:bodyPr wrap="square">
            <a:spAutoFit/>
          </a:bodyPr>
          <a:lstStyle/>
          <a:p>
            <a:pPr algn="r" rtl="1">
              <a:lnSpc>
                <a:spcPct val="150000"/>
              </a:lnSpc>
              <a:spcAft>
                <a:spcPts val="609"/>
              </a:spcAft>
              <a:tabLst>
                <a:tab pos="2328426" algn="ctr"/>
                <a:tab pos="4657368" algn="r"/>
              </a:tabLst>
            </a:pPr>
            <a:r>
              <a:rPr lang="ar-SA" sz="3250" b="1" kern="1800" dirty="0">
                <a:solidFill>
                  <a:srgbClr val="333333"/>
                </a:solidFill>
                <a:latin typeface="Calibri" panose="020F0502020204030204" pitchFamily="34" charset="0"/>
                <a:ea typeface="Times New Roman" panose="02020603050405020304" pitchFamily="18" charset="0"/>
                <a:cs typeface="B Nazanin" panose="00000400000000000000" pitchFamily="2" charset="-78"/>
              </a:rPr>
              <a:t>آموزش ایجاد فریم های داخلی</a:t>
            </a:r>
            <a:endParaRPr lang="en-US" sz="2275" dirty="0">
              <a:latin typeface="Calibri" panose="020F0502020204030204" pitchFamily="34" charset="0"/>
              <a:ea typeface="Calibri" panose="020F0502020204030204" pitchFamily="34" charset="0"/>
              <a:cs typeface="B Nazanin" panose="00000400000000000000" pitchFamily="2" charset="-78"/>
            </a:endParaRPr>
          </a:p>
          <a:p>
            <a:pPr algn="r" rtl="1">
              <a:lnSpc>
                <a:spcPct val="150000"/>
              </a:lnSpc>
              <a:spcAft>
                <a:spcPts val="650"/>
              </a:spcAft>
            </a:pP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با استفاده از این نوع فریمها</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(inline frame)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می توانیم صفحه خود را به صورت عادی طراحی کنیم و در هر کجای آن که مایل بودیم دریچه ای به یک صفحه دیگر بسازیم</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a:t>
            </a:r>
            <a:endParaRPr lang="en-US" sz="3600" dirty="0">
              <a:latin typeface="Calibri" panose="020F0502020204030204" pitchFamily="34" charset="0"/>
              <a:ea typeface="Calibri" panose="020F0502020204030204" pitchFamily="34" charset="0"/>
              <a:cs typeface="B Nazanin" panose="00000400000000000000" pitchFamily="2" charset="-78"/>
            </a:endParaRPr>
          </a:p>
          <a:p>
            <a:pPr algn="r" rtl="1">
              <a:lnSpc>
                <a:spcPct val="150000"/>
              </a:lnSpc>
              <a:spcAft>
                <a:spcPts val="650"/>
              </a:spcAft>
            </a:pP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با قرار دادن این تگ در کد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HTML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صفحه در جایی که می خواهید فریم قرار بگیرد می توانید یک فریم اینلاین بسازید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a:t>
            </a:r>
            <a:endParaRPr lang="en-US" sz="3600" dirty="0">
              <a:latin typeface="Calibri" panose="020F0502020204030204" pitchFamily="34" charset="0"/>
              <a:ea typeface="Calibri" panose="020F0502020204030204" pitchFamily="34" charset="0"/>
              <a:cs typeface="B Nazanin" panose="00000400000000000000" pitchFamily="2" charset="-78"/>
            </a:endParaRPr>
          </a:p>
          <a:p>
            <a:pPr rtl="1">
              <a:lnSpc>
                <a:spcPct val="150000"/>
              </a:lnSpc>
              <a:spcAft>
                <a:spcPts val="650"/>
              </a:spcAft>
            </a:pP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&lt;</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iframe</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 </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src</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="../examples/html/page1.htm" width="400" height="250" </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frameborder</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="1"&gt;&lt;/</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iframe</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&gt;</a:t>
            </a:r>
            <a:endParaRPr lang="en-US" sz="1600" dirty="0">
              <a:latin typeface="Calibri" panose="020F0502020204030204" pitchFamily="34" charset="0"/>
              <a:ea typeface="Calibri" panose="020F0502020204030204" pitchFamily="34" charset="0"/>
              <a:cs typeface="B Nazanin" panose="00000400000000000000" pitchFamily="2" charset="-78"/>
            </a:endParaRPr>
          </a:p>
          <a:p>
            <a:pPr algn="r" rtl="1">
              <a:lnSpc>
                <a:spcPct val="150000"/>
              </a:lnSpc>
              <a:spcAft>
                <a:spcPts val="650"/>
              </a:spcAft>
            </a:pP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با این تگ شما می توانید یک فریم در صفحه خود بسازید. همانطور که می بینید ما در صفحه اصلی از تگ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body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استفاده کردیم و از تگ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frameset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هم استفاده نشد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a:t>
            </a:r>
            <a:endParaRPr lang="en-US" sz="36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457078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3582" y="216208"/>
            <a:ext cx="9227855" cy="1844095"/>
          </a:xfrm>
          <a:prstGeom prst="rect">
            <a:avLst/>
          </a:prstGeom>
        </p:spPr>
        <p:txBody>
          <a:bodyPr wrap="square">
            <a:spAutoFit/>
          </a:bodyPr>
          <a:lstStyle/>
          <a:p>
            <a:pPr algn="r" rtl="1">
              <a:lnSpc>
                <a:spcPct val="150000"/>
              </a:lnSpc>
              <a:spcAft>
                <a:spcPts val="650"/>
              </a:spcAft>
            </a:pP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در مورد لینکها هم رفتار این فریمها مانند بقیه فریمها است. می توانیم به آنها یک نام بدهیم و از شناسه</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 target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در لینکها استفاده کنیم. به یک مثال توجه کنید</a:t>
            </a:r>
            <a:r>
              <a:rPr lang="en-US" sz="2400" dirty="0">
                <a:solidFill>
                  <a:srgbClr val="000000"/>
                </a:solidFill>
                <a:latin typeface="Tahoma" panose="020B0604030504040204" pitchFamily="34" charset="0"/>
                <a:ea typeface="Times New Roman" panose="02020603050405020304" pitchFamily="18" charset="0"/>
                <a:cs typeface="B Nazanin" panose="00000400000000000000" pitchFamily="2" charset="-78"/>
              </a:rPr>
              <a:t>:</a:t>
            </a:r>
            <a:endParaRPr lang="en-US" sz="3600" dirty="0">
              <a:latin typeface="Calibri" panose="020F0502020204030204" pitchFamily="34" charset="0"/>
              <a:ea typeface="Calibri" panose="020F0502020204030204" pitchFamily="34" charset="0"/>
              <a:cs typeface="B Nazanin" panose="00000400000000000000" pitchFamily="2" charset="-78"/>
            </a:endParaRPr>
          </a:p>
          <a:p>
            <a:pPr algn="r" rtl="1">
              <a:lnSpc>
                <a:spcPct val="150000"/>
              </a:lnSpc>
            </a:pPr>
            <a:r>
              <a:rPr lang="ar-SA" sz="2400" dirty="0">
                <a:solidFill>
                  <a:srgbClr val="000000"/>
                </a:solidFill>
                <a:ea typeface="Times New Roman" panose="02020603050405020304" pitchFamily="18" charset="0"/>
                <a:cs typeface="B Nazanin" panose="00000400000000000000" pitchFamily="2" charset="-78"/>
              </a:rPr>
              <a:t>در ابتدا به تگ فریم خود یک نام نسبت می دهیم. مانند زیر</a:t>
            </a:r>
            <a:endParaRPr lang="en-US" sz="2400" dirty="0">
              <a:cs typeface="B Nazanin" panose="00000400000000000000" pitchFamily="2" charset="-78"/>
            </a:endParaRPr>
          </a:p>
        </p:txBody>
      </p:sp>
      <p:sp>
        <p:nvSpPr>
          <p:cNvPr id="5" name="Rectangle 4"/>
          <p:cNvSpPr/>
          <p:nvPr/>
        </p:nvSpPr>
        <p:spPr>
          <a:xfrm>
            <a:off x="237502" y="2204199"/>
            <a:ext cx="9343935" cy="830997"/>
          </a:xfrm>
          <a:prstGeom prst="rect">
            <a:avLst/>
          </a:prstGeom>
        </p:spPr>
        <p:txBody>
          <a:bodyPr wrap="square">
            <a:spAutoFit/>
          </a:bodyPr>
          <a:lstStyle/>
          <a:p>
            <a:pPr rtl="1">
              <a:lnSpc>
                <a:spcPct val="150000"/>
              </a:lnSpc>
              <a:spcAft>
                <a:spcPts val="650"/>
              </a:spcAft>
            </a:pP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&lt;</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iframe</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 </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src</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="../examples/html/page1.htm" width="400" height="250" </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frameborder</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="1" name="inlineframe1"&gt;&lt;/</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iframe</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&gt;</a:t>
            </a:r>
          </a:p>
        </p:txBody>
      </p:sp>
      <p:sp>
        <p:nvSpPr>
          <p:cNvPr id="6" name="Rectangle 5"/>
          <p:cNvSpPr/>
          <p:nvPr/>
        </p:nvSpPr>
        <p:spPr>
          <a:xfrm>
            <a:off x="1418601" y="3035196"/>
            <a:ext cx="8084322" cy="600164"/>
          </a:xfrm>
          <a:prstGeom prst="rect">
            <a:avLst/>
          </a:prstGeom>
        </p:spPr>
        <p:txBody>
          <a:bodyPr wrap="square">
            <a:spAutoFit/>
          </a:bodyPr>
          <a:lstStyle/>
          <a:p>
            <a:pPr algn="r" rtl="1">
              <a:lnSpc>
                <a:spcPct val="150000"/>
              </a:lnSpc>
              <a:spcAft>
                <a:spcPts val="650"/>
              </a:spcAft>
            </a:pP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در مرحله بعد به تگ لینک مورد نظر شناسه</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target </a:t>
            </a:r>
            <a:r>
              <a:rPr lang="ar-SA"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را اضافه می کنیم. مانند زیر</a:t>
            </a:r>
            <a:r>
              <a:rPr lang="en-US" sz="2400" dirty="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p>
        </p:txBody>
      </p:sp>
      <p:sp>
        <p:nvSpPr>
          <p:cNvPr id="7" name="Rectangle 6"/>
          <p:cNvSpPr/>
          <p:nvPr/>
        </p:nvSpPr>
        <p:spPr>
          <a:xfrm>
            <a:off x="237502" y="4359096"/>
            <a:ext cx="8727036" cy="430887"/>
          </a:xfrm>
          <a:prstGeom prst="rect">
            <a:avLst/>
          </a:prstGeom>
        </p:spPr>
        <p:txBody>
          <a:bodyPr wrap="square">
            <a:spAutoFit/>
          </a:bodyPr>
          <a:lstStyle/>
          <a:p>
            <a:pPr>
              <a:lnSpc>
                <a:spcPct val="150000"/>
              </a:lnSpc>
              <a:spcAft>
                <a:spcPts val="650"/>
              </a:spcAft>
            </a:pP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&lt;a </a:t>
            </a:r>
            <a:r>
              <a:rPr lang="en-US" sz="1600" dirty="0" err="1">
                <a:solidFill>
                  <a:srgbClr val="990000"/>
                </a:solidFill>
                <a:latin typeface="Tahoma" panose="020B0604030504040204" pitchFamily="34" charset="0"/>
                <a:ea typeface="Times New Roman" panose="02020603050405020304" pitchFamily="18" charset="0"/>
                <a:cs typeface="B Nazanin" panose="00000400000000000000" pitchFamily="2" charset="-78"/>
              </a:rPr>
              <a:t>href</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="index.html" target="inlineframe1"&gt;</a:t>
            </a:r>
            <a:r>
              <a:rPr lang="ar-SA"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این صفحه در فریم نمایش داده خواهد شد</a:t>
            </a:r>
            <a:r>
              <a:rPr lang="en-US" sz="1600" dirty="0">
                <a:solidFill>
                  <a:srgbClr val="990000"/>
                </a:solidFill>
                <a:latin typeface="Tahoma" panose="020B0604030504040204" pitchFamily="34" charset="0"/>
                <a:ea typeface="Times New Roman" panose="02020603050405020304" pitchFamily="18" charset="0"/>
                <a:cs typeface="B Nazanin" panose="00000400000000000000" pitchFamily="2" charset="-78"/>
              </a:rPr>
              <a:t>.&lt;/a&gt;</a:t>
            </a:r>
          </a:p>
        </p:txBody>
      </p:sp>
    </p:spTree>
    <p:extLst>
      <p:ext uri="{BB962C8B-B14F-4D97-AF65-F5344CB8AC3E}">
        <p14:creationId xmlns:p14="http://schemas.microsoft.com/office/powerpoint/2010/main" val="2041223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TotalTime>
  <Words>452</Words>
  <Application>Microsoft Office PowerPoint</Application>
  <PresentationFormat>A4 Paper (210x297 mm)</PresentationFormat>
  <Paragraphs>31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 Nazanin</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5</cp:revision>
  <dcterms:created xsi:type="dcterms:W3CDTF">2016-11-06T17:14:08Z</dcterms:created>
  <dcterms:modified xsi:type="dcterms:W3CDTF">2016-11-06T17:47:04Z</dcterms:modified>
</cp:coreProperties>
</file>